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73" r:id="rId4"/>
    <p:sldId id="284" r:id="rId5"/>
    <p:sldId id="272" r:id="rId6"/>
    <p:sldId id="276" r:id="rId7"/>
    <p:sldId id="264" r:id="rId8"/>
    <p:sldId id="285" r:id="rId9"/>
    <p:sldId id="275" r:id="rId10"/>
    <p:sldId id="274" r:id="rId11"/>
    <p:sldId id="277" r:id="rId12"/>
    <p:sldId id="278" r:id="rId13"/>
    <p:sldId id="265" r:id="rId14"/>
    <p:sldId id="286" r:id="rId15"/>
    <p:sldId id="266" r:id="rId16"/>
    <p:sldId id="279" r:id="rId17"/>
    <p:sldId id="267" r:id="rId18"/>
    <p:sldId id="287" r:id="rId19"/>
    <p:sldId id="281" r:id="rId20"/>
    <p:sldId id="289" r:id="rId21"/>
    <p:sldId id="290" r:id="rId22"/>
    <p:sldId id="293" r:id="rId23"/>
    <p:sldId id="283" r:id="rId24"/>
    <p:sldId id="269" r:id="rId25"/>
    <p:sldId id="291" r:id="rId26"/>
    <p:sldId id="270" r:id="rId27"/>
    <p:sldId id="292" r:id="rId28"/>
    <p:sldId id="271" r:id="rId29"/>
    <p:sldId id="280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68D"/>
    <a:srgbClr val="F9B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A6504-3A18-4B11-B2A2-91293DB85E9B}" type="datetimeFigureOut">
              <a:rPr lang="fr-FR" smtClean="0"/>
              <a:t>06/09/2022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5A25D-18B4-43D8-B180-C980900E1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91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VANS Group">
  <p:cSld name="ADVANS Group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CFEEEAFF-5333-4656-846E-9FFC221E5D5D}" type="datetime1">
              <a:rPr lang="fr-FR" smtClean="0"/>
              <a:t>06/09/2022</a:t>
            </a:fld>
            <a:endParaRPr lang="fr-FR"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9642536" y="274498"/>
            <a:ext cx="2262809" cy="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319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SYS Design" type="obj">
  <p:cSld name="ELSYS Desig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D9E2F1E-8E19-4BDB-9C66-8166FCF91ACB}" type="datetime1">
              <a:rPr lang="fr-FR" smtClean="0"/>
              <a:t>06/09/2022</a:t>
            </a:fld>
            <a:endParaRPr lang="fr-FR"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803211" y="87385"/>
            <a:ext cx="1148829" cy="1061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23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14401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1" y="6356352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6EFF410-C7E4-4EDB-8177-1DF1BBA75C08}" type="datetime1">
              <a:rPr lang="fr-FR" smtClean="0"/>
              <a:t>06/09/2022</a:t>
            </a:fld>
            <a:endParaRPr lang="fr-FR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35491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ViSTO">
  <p:cSld name="AViS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9209E9C-E264-420C-9BAD-0924C54E29E4}" type="datetime1">
              <a:rPr lang="fr-FR" smtClean="0"/>
              <a:t>06/09/2022</a:t>
            </a:fld>
            <a:endParaRPr lang="fr-FR"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716122" y="173366"/>
            <a:ext cx="1210687" cy="88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4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CAGINE">
  <p:cSld name="MECAGIN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AB0E08C-DAB6-42C3-BC5E-4E3DB2734EAA}" type="datetime1">
              <a:rPr lang="fr-FR" smtClean="0"/>
              <a:t>06/09/2022</a:t>
            </a:fld>
            <a:endParaRPr lang="fr-FR"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215953" y="116412"/>
            <a:ext cx="1710415" cy="957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85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ASTERN EUROPE">
  <p:cSld name="EASTERN EUROP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2DF9546-8CD4-436E-A7C5-87287ADF078D}" type="datetime1">
              <a:rPr lang="fr-FR" smtClean="0"/>
              <a:t>06/09/2022</a:t>
            </a:fld>
            <a:endParaRPr lang="fr-FR"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-19049" y="-6958"/>
            <a:ext cx="12192000" cy="124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 cstate="print">
            <a:alphaModFix/>
          </a:blip>
          <a:srcRect t="97756"/>
          <a:stretch/>
        </p:blipFill>
        <p:spPr>
          <a:xfrm>
            <a:off x="-19049" y="6718301"/>
            <a:ext cx="12230100" cy="1904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430"/>
              </a:buClr>
              <a:buSzPts val="3300"/>
              <a:buFont typeface="Arial"/>
              <a:buNone/>
              <a:defRPr>
                <a:solidFill>
                  <a:srgbClr val="0064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354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DB7426EE-8E10-4113-84B8-7DA1EAD00A72}" type="datetime1">
              <a:rPr lang="fr-FR" smtClean="0"/>
              <a:t>06/09/2022</a:t>
            </a:fld>
            <a:endParaRPr lang="fr-FR"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66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46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9B63B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65EAEE3F-3A15-42E7-B604-309114CE6FB4}" type="datetime1">
              <a:rPr lang="fr-FR" smtClean="0"/>
              <a:t>06/09/2022</a:t>
            </a:fld>
            <a:endParaRPr lang="fr-FR"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0" cstate="print">
            <a:alphaModFix/>
          </a:blip>
          <a:srcRect b="82406"/>
          <a:stretch/>
        </p:blipFill>
        <p:spPr>
          <a:xfrm>
            <a:off x="-5737" y="-586"/>
            <a:ext cx="12197740" cy="122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0" cstate="print">
            <a:alphaModFix/>
          </a:blip>
          <a:srcRect t="97756"/>
          <a:stretch/>
        </p:blipFill>
        <p:spPr>
          <a:xfrm>
            <a:off x="-11594" y="6725480"/>
            <a:ext cx="12230100" cy="190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9482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3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12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0.png"/><Relationship Id="rId5" Type="http://schemas.openxmlformats.org/officeDocument/2006/relationships/image" Target="../media/image49.png"/><Relationship Id="rId15" Type="http://schemas.openxmlformats.org/officeDocument/2006/relationships/image" Target="../media/image46.png"/><Relationship Id="rId10" Type="http://schemas.openxmlformats.org/officeDocument/2006/relationships/image" Target="../media/image19.png"/><Relationship Id="rId4" Type="http://schemas.openxmlformats.org/officeDocument/2006/relationships/image" Target="../media/image48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8.png"/><Relationship Id="rId21" Type="http://schemas.openxmlformats.org/officeDocument/2006/relationships/image" Target="../media/image64.png"/><Relationship Id="rId7" Type="http://schemas.openxmlformats.org/officeDocument/2006/relationships/image" Target="../media/image23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free-icons/ti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03E22-A68F-43B4-8A2A-8135BAB9C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801" y="520117"/>
            <a:ext cx="9454393" cy="983060"/>
          </a:xfrm>
        </p:spPr>
        <p:txBody>
          <a:bodyPr/>
          <a:lstStyle/>
          <a:p>
            <a:pPr algn="ctr"/>
            <a:r>
              <a:rPr lang="fr" sz="4000" dirty="0"/>
              <a:t>Présentation du projet de fin d’études</a:t>
            </a:r>
            <a:endParaRPr lang="fr-FR" sz="40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E6959F5-7E7A-BBD2-D145-6CF03891031F}"/>
              </a:ext>
            </a:extLst>
          </p:cNvPr>
          <p:cNvSpPr txBox="1">
            <a:spLocks/>
          </p:cNvSpPr>
          <p:nvPr/>
        </p:nvSpPr>
        <p:spPr>
          <a:xfrm>
            <a:off x="2266644" y="6325613"/>
            <a:ext cx="7373847" cy="39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600" dirty="0">
                <a:solidFill>
                  <a:schemeClr val="tx1"/>
                </a:solidFill>
              </a:rPr>
              <a:t>Lenny Laffargue – 5</a:t>
            </a:r>
            <a:r>
              <a:rPr lang="fr" sz="1600" baseline="30000" dirty="0">
                <a:solidFill>
                  <a:schemeClr val="tx1"/>
                </a:solidFill>
              </a:rPr>
              <a:t>ème</a:t>
            </a:r>
            <a:r>
              <a:rPr lang="fr" sz="1600" dirty="0">
                <a:solidFill>
                  <a:schemeClr val="tx1"/>
                </a:solidFill>
              </a:rPr>
              <a:t> année INSA Toulouse – 9 Septembre 2022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7346FA-5FCA-EA5B-2AA0-F0496F4D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46" y="6233020"/>
            <a:ext cx="2265179" cy="491071"/>
          </a:xfrm>
          <a:prstGeom prst="rect">
            <a:avLst/>
          </a:prstGeom>
        </p:spPr>
      </p:pic>
      <p:pic>
        <p:nvPicPr>
          <p:cNvPr id="1026" name="Picture 2" descr="Ingénierie des Systèmes Electroniques et Logiciels - ELSYS Design">
            <a:extLst>
              <a:ext uri="{FF2B5EF4-FFF2-40B4-BE49-F238E27FC236}">
                <a16:creationId xmlns:a16="http://schemas.microsoft.com/office/drawing/2014/main" id="{55C7772F-54EB-E338-FD8C-1C3AEF242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1" t="11305" r="5774" b="15089"/>
          <a:stretch/>
        </p:blipFill>
        <p:spPr bwMode="auto">
          <a:xfrm>
            <a:off x="0" y="6233019"/>
            <a:ext cx="2046990" cy="49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922F597B-974B-37B9-705F-0BD9559BF4A4}"/>
              </a:ext>
            </a:extLst>
          </p:cNvPr>
          <p:cNvSpPr txBox="1">
            <a:spLocks/>
          </p:cNvSpPr>
          <p:nvPr/>
        </p:nvSpPr>
        <p:spPr>
          <a:xfrm>
            <a:off x="1561747" y="1503177"/>
            <a:ext cx="9068499" cy="98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2400" dirty="0"/>
              <a:t>Conception logicielle pour d’un robot de surveillance autonome sur une base mobile holonome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A36FF28-AB0B-81EE-EAFA-A8795C7F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7939" r="35849" b="21188"/>
          <a:stretch/>
        </p:blipFill>
        <p:spPr>
          <a:xfrm>
            <a:off x="4380447" y="2608977"/>
            <a:ext cx="3431098" cy="3212984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A23D7EF-BC0F-CAD6-5A3F-4B541C4F1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54216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 (3/5)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417752E-F7D1-4E19-92FE-DF2EA6337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C3970B-3F28-3244-60E2-97950271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02" y="1989570"/>
            <a:ext cx="6150511" cy="368294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0B77271-E85E-3869-65D8-902D452C70B4}"/>
              </a:ext>
            </a:extLst>
          </p:cNvPr>
          <p:cNvSpPr txBox="1"/>
          <p:nvPr/>
        </p:nvSpPr>
        <p:spPr>
          <a:xfrm>
            <a:off x="4914338" y="5672511"/>
            <a:ext cx="236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Tâches de la partie logique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1D278BF-B02A-7B66-84E1-39BC437F6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9B783BB-FAA5-8947-2B26-5AE3E1421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2FF55C-8308-BF82-4C0D-0BFB47C0D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7541E7-65A0-55C5-4735-795A3074A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A4BB47A-D89F-C55F-1A8C-B77EDA788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2A4FD75-3CB4-483F-3654-F330712A60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7D6BADA-6335-FAAA-C608-4754E95B7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 (4/5)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417752E-F7D1-4E19-92FE-DF2EA6337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6D83D5-A9DD-5BEF-1D20-388B92C4B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87" y="1840930"/>
            <a:ext cx="6004425" cy="41478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1CCC8B9-9D9D-9D1B-5263-9C7534BFDCF4}"/>
              </a:ext>
            </a:extLst>
          </p:cNvPr>
          <p:cNvSpPr txBox="1"/>
          <p:nvPr/>
        </p:nvSpPr>
        <p:spPr>
          <a:xfrm>
            <a:off x="4787895" y="5988814"/>
            <a:ext cx="2616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Tâches de la partie logicielle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17FF882-4D9B-B6B3-FEF2-FEB829E1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4EC9B1B-A8E3-2C9B-BEA7-9414E8F85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95CAEC0-E81D-FEE3-5A9D-5D5987D4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6027C34-A4BD-E91A-8BDC-46F38961D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44F1CA1-B5AE-5820-D2BD-C213E3C98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BC45758-3F65-4959-2E64-8F43C308C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71172C5-E95D-6417-0F64-A4576F57F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3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 (5/5)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417752E-F7D1-4E19-92FE-DF2EA6337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B38226-6326-5B72-6C1E-45AB952A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41" y="1529789"/>
            <a:ext cx="3139118" cy="31391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D91DED-C14A-1A1C-054F-ED1CB45C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23" y="1511278"/>
            <a:ext cx="2247900" cy="4841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14A0D96-C190-7E0F-7B95-0E464D9E1857}"/>
              </a:ext>
            </a:extLst>
          </p:cNvPr>
          <p:cNvSpPr txBox="1"/>
          <p:nvPr/>
        </p:nvSpPr>
        <p:spPr>
          <a:xfrm>
            <a:off x="1414338" y="2024167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 err="1"/>
              <a:t>Zybo</a:t>
            </a:r>
            <a:r>
              <a:rPr lang="fr-FR" sz="1800" b="1" u="sng" dirty="0"/>
              <a:t> Z7, </a:t>
            </a:r>
            <a:r>
              <a:rPr lang="fr-FR" sz="1800" b="1" u="sng" dirty="0" err="1"/>
              <a:t>Zynq</a:t>
            </a:r>
            <a:r>
              <a:rPr lang="fr-FR" sz="1800" b="1" u="sng" dirty="0"/>
              <a:t> 7020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226EA0B-EAAE-6833-4F59-5336639EF21E}"/>
              </a:ext>
            </a:extLst>
          </p:cNvPr>
          <p:cNvSpPr txBox="1">
            <a:spLocks/>
          </p:cNvSpPr>
          <p:nvPr/>
        </p:nvSpPr>
        <p:spPr>
          <a:xfrm>
            <a:off x="1414338" y="2455770"/>
            <a:ext cx="4950205" cy="148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Processeur dual 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</a:t>
            </a: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ARM Cortex-A9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FPGA Artix-7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0914BBB-103F-CF6B-2DB6-796FC8370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5013408"/>
            <a:ext cx="1885950" cy="5993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44EC9DD-5A7D-6229-F0F7-E6DCFD9CCB0E}"/>
              </a:ext>
            </a:extLst>
          </p:cNvPr>
          <p:cNvSpPr txBox="1"/>
          <p:nvPr/>
        </p:nvSpPr>
        <p:spPr>
          <a:xfrm>
            <a:off x="1414338" y="4174529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PYNQ: Linux embarqué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A9531935-35E4-2646-2454-3A4C826812D1}"/>
              </a:ext>
            </a:extLst>
          </p:cNvPr>
          <p:cNvSpPr txBox="1">
            <a:spLocks/>
          </p:cNvSpPr>
          <p:nvPr/>
        </p:nvSpPr>
        <p:spPr>
          <a:xfrm>
            <a:off x="1414338" y="4543861"/>
            <a:ext cx="4950205" cy="172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Environnement proche du projet intégration en 5</a:t>
            </a:r>
            <a:r>
              <a:rPr lang="fr-FR" sz="1800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ème</a:t>
            </a: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année SIEC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 à la partie logique simplifiée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Pensé pour la programmation en python sur des cartes de développement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24D815-9429-8580-F185-90CF2E30DB9F}"/>
              </a:ext>
            </a:extLst>
          </p:cNvPr>
          <p:cNvSpPr txBox="1"/>
          <p:nvPr/>
        </p:nvSpPr>
        <p:spPr>
          <a:xfrm>
            <a:off x="7120825" y="4203256"/>
            <a:ext cx="313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Carte de développement Zybo-Z7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FD8F3C2-99A5-187D-352B-11C40415D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AE011F3-5F26-4017-2ADF-BA46BAA38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DDAB59-55A1-995F-8FC9-4C9C4F60C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56BDFFA-79D7-D490-E7C9-B5FEF7B4C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267CA48-8698-C43F-C181-F137B8916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84F1893-D917-8001-6191-91D1B19C0E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829FC7E-89FC-34FA-770C-F724017613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EFF30-CDB0-9CBC-51D6-29777EF47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BF429-5CA2-35FB-841A-4F54B0CB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7A39B4-321B-7BEC-121A-5CC02C4C7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3B9A98-6E3E-23CE-ABE0-E9940E857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B513F0-41AD-387D-7055-F7E0EE867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9E9758-DD88-6FE4-C42C-88A28714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5D2D4E-8B31-96CD-34FB-91617E418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164F43-A62F-777C-2E6B-25326173E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A934053-8CD9-30C7-B293-72058E330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82AA5BD-AD01-9935-3BC9-EB30148527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52" y="1736704"/>
            <a:ext cx="1692296" cy="1692296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F0AFC59D-A8AF-7B98-06EC-05432C22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Architecture logicielle</a:t>
            </a:r>
          </a:p>
        </p:txBody>
      </p:sp>
    </p:spTree>
    <p:extLst>
      <p:ext uri="{BB962C8B-B14F-4D97-AF65-F5344CB8AC3E}">
        <p14:creationId xmlns:p14="http://schemas.microsoft.com/office/powerpoint/2010/main" val="181188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BAFA8-8AD1-62C0-DBFD-BDABA9B5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531"/>
            <a:ext cx="5257800" cy="535200"/>
          </a:xfrm>
        </p:spPr>
        <p:txBody>
          <a:bodyPr/>
          <a:lstStyle/>
          <a:p>
            <a:r>
              <a:rPr lang="fr-FR" dirty="0"/>
              <a:t>Point de départ (1/3)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EFF30-CDB0-9CBC-51D6-29777EF47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BF429-5CA2-35FB-841A-4F54B0CB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F2B5B91-03E2-6BBC-5067-E6BF592BAF1B}"/>
              </a:ext>
            </a:extLst>
          </p:cNvPr>
          <p:cNvSpPr txBox="1"/>
          <p:nvPr/>
        </p:nvSpPr>
        <p:spPr>
          <a:xfrm>
            <a:off x="4247869" y="6029266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Conception de l’architecture logicielle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7A39B4-321B-7BEC-121A-5CC02C4C7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3B9A98-6E3E-23CE-ABE0-E9940E857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B513F0-41AD-387D-7055-F7E0EE867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9E9758-DD88-6FE4-C42C-88A28714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5D2D4E-8B31-96CD-34FB-91617E418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164F43-A62F-777C-2E6B-25326173E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A934053-8CD9-30C7-B293-72058E330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0FD17C-A1DB-94B0-DE99-DCCBF1E21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64" y="1434162"/>
            <a:ext cx="75152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13A13-ED6D-2962-10D7-361420BD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du robot (2/3)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46868D-A24E-B607-9EF9-2B565BF69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B0D699-CE86-28B6-A1DB-600EC187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42A539B-7176-BB2A-505F-1A48C3EC09C9}"/>
              </a:ext>
            </a:extLst>
          </p:cNvPr>
          <p:cNvSpPr txBox="1"/>
          <p:nvPr/>
        </p:nvSpPr>
        <p:spPr>
          <a:xfrm>
            <a:off x="4247870" y="5767487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Première version du logiciel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91B0460-A16B-6B1C-DB85-5735C451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F9E7D2-874C-EFD5-D67A-822EAB1C9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2D49675-A980-7382-77D7-4C549901D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4E422C2-DD73-01BA-7FCA-E6740548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7A846D8-017A-CEC5-DB7B-767836865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04E6D0A-375E-7A96-95EF-92DB7FE51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BCA8D8C-60E6-1EC5-1454-2CFDFC909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06B2B8C-8F10-FDD0-399A-79F4865DD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64" y="1468714"/>
            <a:ext cx="59150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4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13A13-ED6D-2962-10D7-361420BD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L’outil manuel </a:t>
            </a:r>
            <a:r>
              <a:rPr lang="fr-FR" dirty="0" err="1"/>
              <a:t>debug</a:t>
            </a:r>
            <a:r>
              <a:rPr lang="fr-FR" dirty="0"/>
              <a:t> (3/3)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46868D-A24E-B607-9EF9-2B565BF69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E0A2A8-7E33-F2E1-C6C7-B52A657EF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DC48153-3BD9-42D3-38CF-4724BB7363D1}"/>
              </a:ext>
            </a:extLst>
          </p:cNvPr>
          <p:cNvSpPr txBox="1"/>
          <p:nvPr/>
        </p:nvSpPr>
        <p:spPr>
          <a:xfrm>
            <a:off x="4247869" y="5704306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Deuxième version du logiciel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3ABE88-0BFA-EA39-C082-29F8FBD56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A812D7-938B-6912-A492-13BB93C6D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9D13D4-2A87-0BAB-8820-168187E98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5CF632-8690-E26A-7D8A-F6B5BD064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B75C63-95B8-7F7B-2E6D-0178697E0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6246AAC-18EE-73DD-683F-B21908FEE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946B33-B288-9DE8-38E6-D2527EAB41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11439B7-16EC-AF2E-BD85-5F536CF4C5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64" y="1529789"/>
            <a:ext cx="6296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69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71FB-9284-FA50-D205-17C7EC39F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798349-D1A8-52CF-A0D9-2A707E7D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6323"/>
            <a:ext cx="1442906" cy="721453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DAF62078-47F2-5FBD-1E20-8C8289078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34E0A335-8439-5B0B-B9F0-73E45EAF2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CCA4AC5-056E-F1E1-27FD-0F4488A3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A36AC6FD-4A1E-B842-A1AA-49180F54E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F5EFB1E5-32A6-2194-3709-6ED9B631F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6610080B-ED34-2149-20D3-695FB1C6C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C788E69-D224-DCC5-1E1B-CFCF73190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8" y="41253"/>
            <a:ext cx="499747" cy="499747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B49BD791-B9E6-EA19-A118-23DAB3440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37" y="1910275"/>
            <a:ext cx="1518725" cy="1518725"/>
          </a:xfrm>
          <a:prstGeom prst="rect">
            <a:avLst/>
          </a:prstGeom>
        </p:spPr>
      </p:pic>
      <p:sp>
        <p:nvSpPr>
          <p:cNvPr id="79" name="Titre 1">
            <a:extLst>
              <a:ext uri="{FF2B5EF4-FFF2-40B4-BE49-F238E27FC236}">
                <a16:creationId xmlns:a16="http://schemas.microsoft.com/office/drawing/2014/main" id="{009BA85A-0A8E-9CA5-BFF0-81E1B7D2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425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Localisation</a:t>
            </a:r>
          </a:p>
        </p:txBody>
      </p:sp>
    </p:spTree>
    <p:extLst>
      <p:ext uri="{BB962C8B-B14F-4D97-AF65-F5344CB8AC3E}">
        <p14:creationId xmlns:p14="http://schemas.microsoft.com/office/powerpoint/2010/main" val="80287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B5C6A-AA9C-1E7B-BA3E-2E5A9C4E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71FB-9284-FA50-D205-17C7EC39F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798349-D1A8-52CF-A0D9-2A707E7D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6323"/>
            <a:ext cx="1442906" cy="72145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41F1822-06A3-63F7-B38A-4DB70D903BB9}"/>
              </a:ext>
            </a:extLst>
          </p:cNvPr>
          <p:cNvSpPr txBox="1">
            <a:spLocks/>
          </p:cNvSpPr>
          <p:nvPr/>
        </p:nvSpPr>
        <p:spPr>
          <a:xfrm>
            <a:off x="838200" y="1305730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u="sng" dirty="0"/>
              <a:t>1) Principe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5774AF2-D5F1-5CF4-065B-0B23DDE8C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7" y="4291166"/>
            <a:ext cx="1638688" cy="12281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9DD3751-A5FF-A8DA-C8F1-C75F45056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07" y="2973269"/>
            <a:ext cx="1228188" cy="122818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BCA2E91-C927-01D0-D169-DB964824CAF0}"/>
              </a:ext>
            </a:extLst>
          </p:cNvPr>
          <p:cNvSpPr txBox="1"/>
          <p:nvPr/>
        </p:nvSpPr>
        <p:spPr>
          <a:xfrm>
            <a:off x="2320904" y="3402697"/>
            <a:ext cx="15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Odométrie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C6F0B92-E5EF-4FFD-4627-84B68BDE67D6}"/>
              </a:ext>
            </a:extLst>
          </p:cNvPr>
          <p:cNvSpPr txBox="1"/>
          <p:nvPr/>
        </p:nvSpPr>
        <p:spPr>
          <a:xfrm>
            <a:off x="2320904" y="4720594"/>
            <a:ext cx="15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IMU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98733E6-38EC-1E4C-26E7-C615AC03D6D2}"/>
              </a:ext>
            </a:extLst>
          </p:cNvPr>
          <p:cNvCxnSpPr>
            <a:cxnSpLocks/>
          </p:cNvCxnSpPr>
          <p:nvPr/>
        </p:nvCxnSpPr>
        <p:spPr>
          <a:xfrm>
            <a:off x="3876261" y="3596516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FD06C2-3428-AE47-AA14-A893336B138D}"/>
              </a:ext>
            </a:extLst>
          </p:cNvPr>
          <p:cNvCxnSpPr>
            <a:cxnSpLocks/>
          </p:cNvCxnSpPr>
          <p:nvPr/>
        </p:nvCxnSpPr>
        <p:spPr>
          <a:xfrm>
            <a:off x="3876261" y="4905259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4EE4061-7B10-CE4F-78B5-F2B20B12921C}"/>
                  </a:ext>
                </a:extLst>
              </p:cNvPr>
              <p:cNvSpPr txBox="1"/>
              <p:nvPr/>
            </p:nvSpPr>
            <p:spPr>
              <a:xfrm>
                <a:off x="4467942" y="3419224"/>
                <a:ext cx="1228189" cy="354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/>
                          </m:ctrlPr>
                        </m:sSubPr>
                        <m:e>
                          <m:r>
                            <a:rPr lang="fr-FR" i="1"/>
                            <m:t>(</m:t>
                          </m:r>
                          <m:r>
                            <a:rPr lang="fr-FR" i="1"/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i="1"/>
                              </m:ctrlPr>
                            </m:sSupPr>
                            <m:e>
                              <m:r>
                                <a:rPr lang="fr-FR" i="1"/>
                                <m:t>𝑥</m:t>
                              </m:r>
                            </m:e>
                            <m:sup>
                              <m:r>
                                <a:rPr lang="fr-FR" i="1"/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i="1"/>
                        <m:t>, </m:t>
                      </m:r>
                      <m:sSub>
                        <m:sSubPr>
                          <m:ctrlPr>
                            <a:rPr lang="fr-FR" i="1"/>
                          </m:ctrlPr>
                        </m:sSubPr>
                        <m:e>
                          <m:r>
                            <a:rPr lang="fr-FR" i="1"/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i="1"/>
                              </m:ctrlPr>
                            </m:sSupPr>
                            <m:e>
                              <m:r>
                                <a:rPr lang="fr-FR" i="1"/>
                                <m:t>𝑦</m:t>
                              </m:r>
                            </m:e>
                            <m:sup>
                              <m:r>
                                <a:rPr lang="fr-FR" i="1"/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i="1"/>
                        <m:t>, </m:t>
                      </m:r>
                      <m:sSub>
                        <m:sSubPr>
                          <m:ctrlPr>
                            <a:rPr lang="fr-FR" i="1"/>
                          </m:ctrlPr>
                        </m:sSubPr>
                        <m:e>
                          <m:r>
                            <a:rPr lang="fr-FR" i="1"/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i="1"/>
                              </m:ctrlPr>
                            </m:sSupPr>
                            <m:e>
                              <m:r>
                                <a:rPr lang="fr-FR" i="1"/>
                                <m:t>𝑧</m:t>
                              </m:r>
                            </m:e>
                            <m:sup>
                              <m:r>
                                <a:rPr lang="fr-FR" i="1"/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i="1"/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4EE4061-7B10-CE4F-78B5-F2B20B12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42" y="3419224"/>
                <a:ext cx="1228189" cy="354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53F23B1-A4F7-719C-8E29-17E7AE42927C}"/>
                  </a:ext>
                </a:extLst>
              </p:cNvPr>
              <p:cNvSpPr txBox="1"/>
              <p:nvPr/>
            </p:nvSpPr>
            <p:spPr>
              <a:xfrm>
                <a:off x="4304357" y="4373255"/>
                <a:ext cx="1555357" cy="1064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̇"/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53F23B1-A4F7-719C-8E29-17E7AE42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57" y="4373255"/>
                <a:ext cx="1555357" cy="10640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6496D676-11D5-4396-D9C5-0559F364542B}"/>
              </a:ext>
            </a:extLst>
          </p:cNvPr>
          <p:cNvSpPr/>
          <p:nvPr/>
        </p:nvSpPr>
        <p:spPr>
          <a:xfrm>
            <a:off x="4620342" y="3463606"/>
            <a:ext cx="958592" cy="255274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E5F56D-8795-4560-3EFA-0581B9A7B383}"/>
              </a:ext>
            </a:extLst>
          </p:cNvPr>
          <p:cNvSpPr/>
          <p:nvPr/>
        </p:nvSpPr>
        <p:spPr>
          <a:xfrm>
            <a:off x="4620342" y="4382451"/>
            <a:ext cx="640661" cy="338143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0B526C-D17B-E374-AEE0-D29712541D75}"/>
              </a:ext>
            </a:extLst>
          </p:cNvPr>
          <p:cNvSpPr/>
          <p:nvPr/>
        </p:nvSpPr>
        <p:spPr>
          <a:xfrm>
            <a:off x="5236148" y="4788513"/>
            <a:ext cx="304225" cy="301413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31B180-86D9-D902-0E5E-C361378CE0E0}"/>
              </a:ext>
            </a:extLst>
          </p:cNvPr>
          <p:cNvSpPr/>
          <p:nvPr/>
        </p:nvSpPr>
        <p:spPr>
          <a:xfrm>
            <a:off x="4595487" y="5157845"/>
            <a:ext cx="983447" cy="279419"/>
          </a:xfrm>
          <a:prstGeom prst="rect">
            <a:avLst/>
          </a:prstGeom>
          <a:noFill/>
          <a:ln>
            <a:solidFill>
              <a:srgbClr val="204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D9EEDBD-2DCB-7AF7-85E0-E859877D0F99}"/>
              </a:ext>
            </a:extLst>
          </p:cNvPr>
          <p:cNvSpPr txBox="1"/>
          <p:nvPr/>
        </p:nvSpPr>
        <p:spPr>
          <a:xfrm>
            <a:off x="4304356" y="5907016"/>
            <a:ext cx="15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Initialisation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7AF5999-D5AB-C20F-40A9-4E4278B23606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5082035" y="5437264"/>
            <a:ext cx="5176" cy="469752"/>
          </a:xfrm>
          <a:prstGeom prst="straightConnector1">
            <a:avLst/>
          </a:prstGeom>
          <a:ln w="25400">
            <a:solidFill>
              <a:srgbClr val="2046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14E8B29-311B-F236-D86B-D57017174E72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578934" y="3591243"/>
            <a:ext cx="596765" cy="170852"/>
          </a:xfrm>
          <a:prstGeom prst="straightConnector1">
            <a:avLst/>
          </a:prstGeom>
          <a:ln w="25400">
            <a:solidFill>
              <a:srgbClr val="F9B6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14A9253-4A1F-AC1A-EA93-87BA29E54B34}"/>
              </a:ext>
            </a:extLst>
          </p:cNvPr>
          <p:cNvCxnSpPr>
            <a:cxnSpLocks/>
          </p:cNvCxnSpPr>
          <p:nvPr/>
        </p:nvCxnSpPr>
        <p:spPr>
          <a:xfrm flipV="1">
            <a:off x="5540373" y="4128476"/>
            <a:ext cx="652421" cy="660037"/>
          </a:xfrm>
          <a:prstGeom prst="straightConnector1">
            <a:avLst/>
          </a:prstGeom>
          <a:ln w="25400">
            <a:solidFill>
              <a:srgbClr val="F9B6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CC76663-7145-74E8-470A-0C5E81533CBF}"/>
              </a:ext>
            </a:extLst>
          </p:cNvPr>
          <p:cNvCxnSpPr>
            <a:cxnSpLocks/>
          </p:cNvCxnSpPr>
          <p:nvPr/>
        </p:nvCxnSpPr>
        <p:spPr>
          <a:xfrm flipV="1">
            <a:off x="5261003" y="3963659"/>
            <a:ext cx="914696" cy="436778"/>
          </a:xfrm>
          <a:prstGeom prst="straightConnector1">
            <a:avLst/>
          </a:prstGeom>
          <a:ln w="25400">
            <a:solidFill>
              <a:srgbClr val="F9B6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56A4F710-4013-3358-1D8F-0EB9F9A77018}"/>
              </a:ext>
            </a:extLst>
          </p:cNvPr>
          <p:cNvSpPr txBox="1"/>
          <p:nvPr/>
        </p:nvSpPr>
        <p:spPr>
          <a:xfrm>
            <a:off x="5997872" y="3615607"/>
            <a:ext cx="155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Filtre de </a:t>
            </a:r>
            <a:r>
              <a:rPr lang="fr-FR" sz="1800" dirty="0" err="1"/>
              <a:t>Kalman</a:t>
            </a:r>
            <a:endParaRPr lang="fr-FR" sz="1800"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D8BA6BDA-3C6D-DBF6-7B2A-196DB104F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77" y="1305729"/>
            <a:ext cx="904546" cy="904546"/>
          </a:xfrm>
          <a:prstGeom prst="rect">
            <a:avLst/>
          </a:prstGeom>
        </p:spPr>
      </p:pic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5111DABC-E99E-A3CB-3842-970B9BF888B2}"/>
              </a:ext>
            </a:extLst>
          </p:cNvPr>
          <p:cNvCxnSpPr>
            <a:cxnSpLocks/>
          </p:cNvCxnSpPr>
          <p:nvPr/>
        </p:nvCxnSpPr>
        <p:spPr>
          <a:xfrm>
            <a:off x="6775550" y="2302554"/>
            <a:ext cx="0" cy="416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D992586-D495-7ABC-C009-173C97E0450D}"/>
              </a:ext>
            </a:extLst>
          </p:cNvPr>
          <p:cNvSpPr txBox="1"/>
          <p:nvPr/>
        </p:nvSpPr>
        <p:spPr>
          <a:xfrm>
            <a:off x="5583665" y="2681180"/>
            <a:ext cx="238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Localisation absolue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325275B7-83C3-A4F0-5653-736395A7D033}"/>
              </a:ext>
            </a:extLst>
          </p:cNvPr>
          <p:cNvCxnSpPr>
            <a:cxnSpLocks/>
          </p:cNvCxnSpPr>
          <p:nvPr/>
        </p:nvCxnSpPr>
        <p:spPr>
          <a:xfrm>
            <a:off x="6775549" y="3171029"/>
            <a:ext cx="0" cy="416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F3244E0-9671-5822-7704-2BD20E0A453A}"/>
              </a:ext>
            </a:extLst>
          </p:cNvPr>
          <p:cNvCxnSpPr>
            <a:cxnSpLocks/>
          </p:cNvCxnSpPr>
          <p:nvPr/>
        </p:nvCxnSpPr>
        <p:spPr>
          <a:xfrm>
            <a:off x="7424257" y="3963659"/>
            <a:ext cx="10737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8F0409FC-6C80-B3D2-094E-348BF2929CF3}"/>
                  </a:ext>
                </a:extLst>
              </p:cNvPr>
              <p:cNvSpPr txBox="1"/>
              <p:nvPr/>
            </p:nvSpPr>
            <p:spPr>
              <a:xfrm>
                <a:off x="8164173" y="3778993"/>
                <a:ext cx="2383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b="1" dirty="0"/>
                  <a:t>(x, y,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fr-FR" sz="1800" b="1" dirty="0"/>
                  <a:t>)</a:t>
                </a:r>
              </a:p>
            </p:txBody>
          </p:sp>
        </mc:Choice>
        <mc:Fallback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8F0409FC-6C80-B3D2-094E-348BF2929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173" y="3778993"/>
                <a:ext cx="238376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Image 64">
            <a:extLst>
              <a:ext uri="{FF2B5EF4-FFF2-40B4-BE49-F238E27FC236}">
                <a16:creationId xmlns:a16="http://schemas.microsoft.com/office/drawing/2014/main" id="{DAF62078-47F2-5FBD-1E20-8C8289078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34E0A335-8439-5B0B-B9F0-73E45EAF2A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CCA4AC5-056E-F1E1-27FD-0F4488A38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A36AC6FD-4A1E-B842-A1AA-49180F54E6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F5EFB1E5-32A6-2194-3709-6ED9B631F7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6610080B-ED34-2149-20D3-695FB1C6C9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C788E69-D224-DCC5-1E1B-CFCF731907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8" y="41253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B5C6A-AA9C-1E7B-BA3E-2E5A9C4E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Simulations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71FB-9284-FA50-D205-17C7EC39F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798349-D1A8-52CF-A0D9-2A707E7D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6323"/>
            <a:ext cx="1442906" cy="72145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B48DA84-BF36-D1DE-469C-C3F5DA83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180EFE-DC41-6065-3964-FF9D6D210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47169C5-7E89-8E11-4B3A-513A15E36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969EC09-EF66-DF61-7239-6C3E4FA50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D3600AB-3F71-C8CD-95A9-F16A17F10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B4914BF-0330-2892-264D-997A5A9A6B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DDEF912-D1AC-DBC1-0B2A-D95AC0A87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8" y="41253"/>
            <a:ext cx="499747" cy="4997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D9741C9-56C2-1EA0-3B41-D54CEB4D1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61" y="1861208"/>
            <a:ext cx="3179724" cy="201166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ED475FC-4507-D1C1-AB71-01F5762D3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8" y="1859980"/>
            <a:ext cx="3179724" cy="197637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63FD1F6-16F9-8D8C-78D0-0FC0CF9BD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40" y="1859980"/>
            <a:ext cx="3019335" cy="201289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AB416DA-94EB-62E6-770D-CF2B9CE31D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11" y="4261844"/>
            <a:ext cx="2932678" cy="197637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F60BF3B9-F402-4E54-6426-B9EA51738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40" y="4259000"/>
            <a:ext cx="3036280" cy="197637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A47D06C-F7EA-EBBE-A622-B18D59D5AC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1" y="4267133"/>
            <a:ext cx="3076128" cy="1976372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F56B8745-830A-D8DA-A4C8-695A60992891}"/>
              </a:ext>
            </a:extLst>
          </p:cNvPr>
          <p:cNvSpPr txBox="1"/>
          <p:nvPr/>
        </p:nvSpPr>
        <p:spPr>
          <a:xfrm>
            <a:off x="631143" y="3780858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IMU en X’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527957E-B378-9322-2909-57C0C49CA328}"/>
              </a:ext>
            </a:extLst>
          </p:cNvPr>
          <p:cNvSpPr txBox="1"/>
          <p:nvPr/>
        </p:nvSpPr>
        <p:spPr>
          <a:xfrm>
            <a:off x="3885714" y="3780857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IMU en Y’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F7B50CC-0E3A-B075-F3C2-C82220A3D180}"/>
              </a:ext>
            </a:extLst>
          </p:cNvPr>
          <p:cNvSpPr txBox="1"/>
          <p:nvPr/>
        </p:nvSpPr>
        <p:spPr>
          <a:xfrm>
            <a:off x="7554129" y="3790344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Position calculée avec IMU an odométrie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257120B-7A9F-2DDF-3FDC-FD32171CDCD3}"/>
              </a:ext>
            </a:extLst>
          </p:cNvPr>
          <p:cNvSpPr txBox="1"/>
          <p:nvPr/>
        </p:nvSpPr>
        <p:spPr>
          <a:xfrm>
            <a:off x="7481700" y="6177444"/>
            <a:ext cx="3696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Position calculée avec les données odométriques uniquement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52D7B42-F0E3-7EDC-04C3-A7C9C11D3EEA}"/>
              </a:ext>
            </a:extLst>
          </p:cNvPr>
          <p:cNvSpPr txBox="1"/>
          <p:nvPr/>
        </p:nvSpPr>
        <p:spPr>
          <a:xfrm>
            <a:off x="766044" y="6167572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odométrique en X’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01488B2-A769-D367-F2DB-9362E952744D}"/>
              </a:ext>
            </a:extLst>
          </p:cNvPr>
          <p:cNvSpPr txBox="1"/>
          <p:nvPr/>
        </p:nvSpPr>
        <p:spPr>
          <a:xfrm>
            <a:off x="3883317" y="6168102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odométrique en Y’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166E83A-B4F6-D088-B678-084807A625BB}"/>
              </a:ext>
            </a:extLst>
          </p:cNvPr>
          <p:cNvSpPr txBox="1"/>
          <p:nvPr/>
        </p:nvSpPr>
        <p:spPr>
          <a:xfrm>
            <a:off x="3960561" y="1251590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0468D"/>
                </a:solidFill>
              </a:rPr>
              <a:t>Avancer sur 3m05 le long de 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8C5F71-8A37-7AF8-D549-CFB1588B1E1C}"/>
              </a:ext>
            </a:extLst>
          </p:cNvPr>
          <p:cNvSpPr/>
          <p:nvPr/>
        </p:nvSpPr>
        <p:spPr>
          <a:xfrm>
            <a:off x="4471053" y="1280687"/>
            <a:ext cx="2694858" cy="255274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75FE0E99-DAA5-74F3-7AAD-888A7CDA4390}"/>
                  </a:ext>
                </a:extLst>
              </p:cNvPr>
              <p:cNvSpPr txBox="1"/>
              <p:nvPr/>
            </p:nvSpPr>
            <p:spPr>
              <a:xfrm>
                <a:off x="146133" y="1658574"/>
                <a:ext cx="734328" cy="46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sSup>
                            <m:sSupPr>
                              <m:ctrlP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75FE0E99-DAA5-74F3-7AAD-888A7CDA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3" y="1658574"/>
                <a:ext cx="734328" cy="461345"/>
              </a:xfrm>
              <a:prstGeom prst="rect">
                <a:avLst/>
              </a:prstGeom>
              <a:blipFill>
                <a:blip r:embed="rId1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CDE44178-B048-4FBB-BA76-1256C6C31448}"/>
                  </a:ext>
                </a:extLst>
              </p:cNvPr>
              <p:cNvSpPr txBox="1"/>
              <p:nvPr/>
            </p:nvSpPr>
            <p:spPr>
              <a:xfrm>
                <a:off x="3753276" y="1528605"/>
                <a:ext cx="734328" cy="46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sSup>
                            <m:sSupPr>
                              <m:ctrlP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CDE44178-B048-4FBB-BA76-1256C6C3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276" y="1528605"/>
                <a:ext cx="734328" cy="461345"/>
              </a:xfrm>
              <a:prstGeom prst="rect">
                <a:avLst/>
              </a:prstGeom>
              <a:blipFill>
                <a:blip r:embed="rId17"/>
                <a:stretch>
                  <a:fillRect r="-9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0C361366-F970-9797-7B1E-64CA92BE3840}"/>
                  </a:ext>
                </a:extLst>
              </p:cNvPr>
              <p:cNvSpPr txBox="1"/>
              <p:nvPr/>
            </p:nvSpPr>
            <p:spPr>
              <a:xfrm>
                <a:off x="565547" y="4022916"/>
                <a:ext cx="734328" cy="47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0C361366-F970-9797-7B1E-64CA92BE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47" y="4022916"/>
                <a:ext cx="734328" cy="474425"/>
              </a:xfrm>
              <a:prstGeom prst="rect">
                <a:avLst/>
              </a:prstGeom>
              <a:blipFill>
                <a:blip r:embed="rId18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9544E57D-639F-A1F8-5089-56FC170A0917}"/>
                  </a:ext>
                </a:extLst>
              </p:cNvPr>
              <p:cNvSpPr txBox="1"/>
              <p:nvPr/>
            </p:nvSpPr>
            <p:spPr>
              <a:xfrm>
                <a:off x="3812950" y="3929877"/>
                <a:ext cx="734328" cy="47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9544E57D-639F-A1F8-5089-56FC170A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50" y="3929877"/>
                <a:ext cx="734328" cy="474425"/>
              </a:xfrm>
              <a:prstGeom prst="rect">
                <a:avLst/>
              </a:prstGeom>
              <a:blipFill>
                <a:blip r:embed="rId19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ZoneTexte 68">
            <a:extLst>
              <a:ext uri="{FF2B5EF4-FFF2-40B4-BE49-F238E27FC236}">
                <a16:creationId xmlns:a16="http://schemas.microsoft.com/office/drawing/2014/main" id="{D036CEBA-D3CC-98D2-B48B-CE2D7CB7130E}"/>
              </a:ext>
            </a:extLst>
          </p:cNvPr>
          <p:cNvSpPr txBox="1"/>
          <p:nvPr/>
        </p:nvSpPr>
        <p:spPr>
          <a:xfrm>
            <a:off x="3803680" y="3593299"/>
            <a:ext cx="42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D8473C1-41CC-E7A8-CDFD-3E8E12BD78F1}"/>
              </a:ext>
            </a:extLst>
          </p:cNvPr>
          <p:cNvSpPr txBox="1"/>
          <p:nvPr/>
        </p:nvSpPr>
        <p:spPr>
          <a:xfrm>
            <a:off x="6938167" y="3593299"/>
            <a:ext cx="4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2996AEA-CF96-4FCC-B5F2-603D265A9F77}"/>
              </a:ext>
            </a:extLst>
          </p:cNvPr>
          <p:cNvSpPr txBox="1"/>
          <p:nvPr/>
        </p:nvSpPr>
        <p:spPr>
          <a:xfrm>
            <a:off x="6902713" y="5961451"/>
            <a:ext cx="42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E95E59B-93C7-AA48-ED80-01B51958DA4F}"/>
              </a:ext>
            </a:extLst>
          </p:cNvPr>
          <p:cNvSpPr txBox="1"/>
          <p:nvPr/>
        </p:nvSpPr>
        <p:spPr>
          <a:xfrm>
            <a:off x="3834916" y="5957288"/>
            <a:ext cx="426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6EBDE73-3A28-B35E-8D3B-286EF2731FD4}"/>
                  </a:ext>
                </a:extLst>
              </p:cNvPr>
              <p:cNvSpPr txBox="1"/>
              <p:nvPr/>
            </p:nvSpPr>
            <p:spPr>
              <a:xfrm>
                <a:off x="7627392" y="1586822"/>
                <a:ext cx="7343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(cm)</a:t>
                </a:r>
              </a:p>
            </p:txBody>
          </p:sp>
        </mc:Choice>
        <mc:Fallback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6EBDE73-3A28-B35E-8D3B-286EF2731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392" y="1586822"/>
                <a:ext cx="734328" cy="307777"/>
              </a:xfrm>
              <a:prstGeom prst="rect">
                <a:avLst/>
              </a:prstGeom>
              <a:blipFill>
                <a:blip r:embed="rId2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6D031EF7-F288-9C12-2007-FB4BF8988FCE}"/>
                  </a:ext>
                </a:extLst>
              </p:cNvPr>
              <p:cNvSpPr txBox="1"/>
              <p:nvPr/>
            </p:nvSpPr>
            <p:spPr>
              <a:xfrm>
                <a:off x="10745146" y="3565093"/>
                <a:ext cx="776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(cm)</a:t>
                </a:r>
              </a:p>
            </p:txBody>
          </p:sp>
        </mc:Choice>
        <mc:Fallback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6D031EF7-F288-9C12-2007-FB4BF898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146" y="3565093"/>
                <a:ext cx="776475" cy="307777"/>
              </a:xfrm>
              <a:prstGeom prst="rect">
                <a:avLst/>
              </a:prstGeom>
              <a:blipFill>
                <a:blip r:embed="rId21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EA0531E5-533F-5881-DDE1-EC14254C314D}"/>
                  </a:ext>
                </a:extLst>
              </p:cNvPr>
              <p:cNvSpPr txBox="1"/>
              <p:nvPr/>
            </p:nvSpPr>
            <p:spPr>
              <a:xfrm>
                <a:off x="7583442" y="4042894"/>
                <a:ext cx="4368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EA0531E5-533F-5881-DDE1-EC14254C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42" y="4042894"/>
                <a:ext cx="436813" cy="307777"/>
              </a:xfrm>
              <a:prstGeom prst="rect">
                <a:avLst/>
              </a:prstGeom>
              <a:blipFill>
                <a:blip r:embed="rId22"/>
                <a:stretch>
                  <a:fillRect r="-61111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6507D0ED-6FEA-8A8C-939F-DF86A2BC8FEF}"/>
                  </a:ext>
                </a:extLst>
              </p:cNvPr>
              <p:cNvSpPr txBox="1"/>
              <p:nvPr/>
            </p:nvSpPr>
            <p:spPr>
              <a:xfrm>
                <a:off x="10745146" y="5949958"/>
                <a:ext cx="751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(cm)</a:t>
                </a:r>
              </a:p>
            </p:txBody>
          </p:sp>
        </mc:Choice>
        <mc:Fallback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6507D0ED-6FEA-8A8C-939F-DF86A2BC8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146" y="5949958"/>
                <a:ext cx="751247" cy="307777"/>
              </a:xfrm>
              <a:prstGeom prst="rect">
                <a:avLst/>
              </a:prstGeom>
              <a:blipFill>
                <a:blip r:embed="rId23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90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515F8-52F5-41EA-9F94-01B0981A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6745DC-E763-CB9C-963D-BA239A26B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3675884"/>
            <a:ext cx="499747" cy="4997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B5038D-7389-A6F2-2889-D78D493A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1692490"/>
            <a:ext cx="499748" cy="4997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D8E3EA-3777-656C-FB39-0EE867791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5659277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21CDD2-5CCF-2B46-6B78-EC5BB30B8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2" y="3014324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34F9372-545E-7D75-DC3D-0DB50F746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4336157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9F5521-DEAA-56A6-0ACD-02F13B7D1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5000304"/>
            <a:ext cx="499747" cy="499747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B9A168-9B6F-835E-44FD-E8B21D1B62A8}"/>
              </a:ext>
            </a:extLst>
          </p:cNvPr>
          <p:cNvSpPr txBox="1">
            <a:spLocks/>
          </p:cNvSpPr>
          <p:nvPr/>
        </p:nvSpPr>
        <p:spPr>
          <a:xfrm>
            <a:off x="4958044" y="1654463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Cadre du stage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BFA67FEB-F09E-2320-4A4C-CA91F007831B}"/>
              </a:ext>
            </a:extLst>
          </p:cNvPr>
          <p:cNvSpPr txBox="1">
            <a:spLocks/>
          </p:cNvSpPr>
          <p:nvPr/>
        </p:nvSpPr>
        <p:spPr>
          <a:xfrm>
            <a:off x="4958044" y="2316025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Conception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0E6DD3EB-E126-B086-9221-41B14ED68FCB}"/>
              </a:ext>
            </a:extLst>
          </p:cNvPr>
          <p:cNvSpPr txBox="1">
            <a:spLocks/>
          </p:cNvSpPr>
          <p:nvPr/>
        </p:nvSpPr>
        <p:spPr>
          <a:xfrm>
            <a:off x="4958044" y="2977585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Architecture logicielle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8358CC3E-0EED-DC6D-56C7-4A98BD5A4C6E}"/>
              </a:ext>
            </a:extLst>
          </p:cNvPr>
          <p:cNvSpPr txBox="1">
            <a:spLocks/>
          </p:cNvSpPr>
          <p:nvPr/>
        </p:nvSpPr>
        <p:spPr>
          <a:xfrm>
            <a:off x="4958044" y="3641842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Localisation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EB2A336C-B0B5-9053-4E55-B67C48E2FC5C}"/>
              </a:ext>
            </a:extLst>
          </p:cNvPr>
          <p:cNvSpPr txBox="1">
            <a:spLocks/>
          </p:cNvSpPr>
          <p:nvPr/>
        </p:nvSpPr>
        <p:spPr>
          <a:xfrm>
            <a:off x="4958044" y="4299418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Navigation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07217DEE-B46E-ECC1-1595-B55225D69352}"/>
              </a:ext>
            </a:extLst>
          </p:cNvPr>
          <p:cNvSpPr txBox="1">
            <a:spLocks/>
          </p:cNvSpPr>
          <p:nvPr/>
        </p:nvSpPr>
        <p:spPr>
          <a:xfrm>
            <a:off x="4958044" y="5622538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Bilan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48224F0-2A60-EDB5-6C9F-75ECCCE65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2" y="2352764"/>
            <a:ext cx="499747" cy="499747"/>
          </a:xfrm>
          <a:prstGeom prst="rect">
            <a:avLst/>
          </a:prstGeom>
        </p:spPr>
      </p:pic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09BF5D90-9C8F-0862-610E-61F14C9DF65F}"/>
              </a:ext>
            </a:extLst>
          </p:cNvPr>
          <p:cNvSpPr txBox="1">
            <a:spLocks/>
          </p:cNvSpPr>
          <p:nvPr/>
        </p:nvSpPr>
        <p:spPr>
          <a:xfrm>
            <a:off x="4958044" y="4956994"/>
            <a:ext cx="3985437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Avenir du projet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942A37C-5F93-2DF3-0013-C17A80B18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372211E-1A17-9B4B-D43B-C00F6B29A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5526695-8B87-24C6-CFB4-6B384EAB5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32A8AEF-A944-79EC-E158-FEC4AE52B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3B0C840-1000-4126-3A32-67BE901317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A1C0C1B-E096-4CB5-80E8-0319D35AF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929B4CC1-B8DD-9F39-922F-0EF0ADAAD4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72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EE45DBF-B2D6-21EF-60CC-E53BB29F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Navigation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B75EE84-6F4C-422E-7689-C5BC258A8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02" y="2129057"/>
            <a:ext cx="1611949" cy="16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4384-FD65-8651-5592-1D8EF96A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 (1/3)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46EC907-4ADA-8987-0F76-9693894870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64" y="1382989"/>
            <a:ext cx="7439025" cy="42005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F52A3B0-3A01-7794-4F57-4510BEFA36BE}"/>
              </a:ext>
            </a:extLst>
          </p:cNvPr>
          <p:cNvSpPr txBox="1"/>
          <p:nvPr/>
        </p:nvSpPr>
        <p:spPr>
          <a:xfrm>
            <a:off x="4161040" y="5681196"/>
            <a:ext cx="3696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Logiciel après le développement de la localisation et de la navigation</a:t>
            </a:r>
          </a:p>
        </p:txBody>
      </p:sp>
    </p:spTree>
    <p:extLst>
      <p:ext uri="{BB962C8B-B14F-4D97-AF65-F5344CB8AC3E}">
        <p14:creationId xmlns:p14="http://schemas.microsoft.com/office/powerpoint/2010/main" val="4271606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4384-FD65-8651-5592-1D8EF96A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intégrées (2/3)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271F5-6970-407A-E484-B05975C84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8239" y="2186784"/>
            <a:ext cx="8324675" cy="3242466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</a:t>
            </a:r>
            <a:r>
              <a:rPr lang="fr-FR" sz="18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déplacer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Passer de mode </a:t>
            </a:r>
            <a:r>
              <a:rPr lang="fr-FR" sz="18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Autonome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mode </a:t>
            </a:r>
            <a:r>
              <a:rPr lang="fr-FR" sz="18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Manuel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Réagir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une </a:t>
            </a:r>
            <a:r>
              <a:rPr lang="fr-FR" sz="18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infraction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 autonomie vers son objectif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Revenir</a:t>
            </a: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sa base en l’absence d’alertes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Réagir à un signal de </a:t>
            </a: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ronde</a:t>
            </a:r>
            <a:endParaRPr lang="fr-FR" sz="1800" b="1" dirty="0">
              <a:solidFill>
                <a:srgbClr val="20468D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i="0" dirty="0">
                <a:solidFill>
                  <a:srgbClr val="20468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Interrompre</a:t>
            </a: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ronde pour prioriser le signal d’une infraction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4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4384-FD65-8651-5592-1D8EF96A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 (3/3)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F52A3B0-3A01-7794-4F57-4510BEFA36BE}"/>
              </a:ext>
            </a:extLst>
          </p:cNvPr>
          <p:cNvSpPr txBox="1"/>
          <p:nvPr/>
        </p:nvSpPr>
        <p:spPr>
          <a:xfrm>
            <a:off x="4247870" y="6087469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Logiciel après l’intégration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DDA6C6-217E-4DA4-1E11-0DBD46DBFD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83" y="1781764"/>
            <a:ext cx="7062788" cy="43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3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15BFB-553C-F74E-F12F-7902B032C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DC0777A-5201-6137-4F51-2BE83B63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E5EE2EC-D454-3E27-45A2-DEBD01367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33145"/>
            <a:ext cx="499747" cy="4997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8738043-EF0F-C8CB-D173-0A925A46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FCD823C-F4AB-84F8-1817-CA7607A37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DE19A41-4B81-6CEE-B249-588F6B521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49B128-B611-804D-9874-598AB94FA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B44896C-D8E6-DAAC-90F6-5516A06EF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58" y="33146"/>
            <a:ext cx="499747" cy="499747"/>
          </a:xfrm>
          <a:prstGeom prst="rect">
            <a:avLst/>
          </a:prstGeom>
        </p:spPr>
      </p:pic>
      <p:sp>
        <p:nvSpPr>
          <p:cNvPr id="52" name="Titre 1">
            <a:extLst>
              <a:ext uri="{FF2B5EF4-FFF2-40B4-BE49-F238E27FC236}">
                <a16:creationId xmlns:a16="http://schemas.microsoft.com/office/drawing/2014/main" id="{3FC50B5D-9B86-C924-79E0-62DE5F8E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Suite du projet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72E60FEA-6B92-C215-D6CB-742D6C0C0B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5" y="2205562"/>
            <a:ext cx="1404413" cy="14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1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5A280-E03C-BA80-B0EA-886E878B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15BFB-553C-F74E-F12F-7902B032C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DC0777A-5201-6137-4F51-2BE83B63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E5EE2EC-D454-3E27-45A2-DEBD01367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33145"/>
            <a:ext cx="499747" cy="4997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8738043-EF0F-C8CB-D173-0A925A46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FCD823C-F4AB-84F8-1817-CA7607A37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DE19A41-4B81-6CEE-B249-588F6B521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49B128-B611-804D-9874-598AB94FA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B44896C-D8E6-DAAC-90F6-5516A06EF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58" y="33146"/>
            <a:ext cx="499747" cy="499747"/>
          </a:xfrm>
          <a:prstGeom prst="rect">
            <a:avLst/>
          </a:prstGeom>
        </p:spPr>
      </p:pic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9270D353-0ACD-C964-A381-B75C364A5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218" y="3103108"/>
            <a:ext cx="4265645" cy="1766091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Évitement d’obstacles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Traitement d’infractions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Reprise sur erreur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 en autonomie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F5CCB4B-4847-F35F-0620-4C5269D5815C}"/>
              </a:ext>
            </a:extLst>
          </p:cNvPr>
          <p:cNvSpPr txBox="1"/>
          <p:nvPr/>
        </p:nvSpPr>
        <p:spPr>
          <a:xfrm>
            <a:off x="678216" y="2634338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Perspectives d’amélioration du robot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B09C18-3031-3DDC-1041-AB6FD675D874}"/>
              </a:ext>
            </a:extLst>
          </p:cNvPr>
          <p:cNvSpPr txBox="1"/>
          <p:nvPr/>
        </p:nvSpPr>
        <p:spPr>
          <a:xfrm>
            <a:off x="7980770" y="2645907"/>
            <a:ext cx="124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Le projet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185DB410-C272-F4BF-BC8E-5E59AA9D3002}"/>
              </a:ext>
            </a:extLst>
          </p:cNvPr>
          <p:cNvSpPr txBox="1">
            <a:spLocks/>
          </p:cNvSpPr>
          <p:nvPr/>
        </p:nvSpPr>
        <p:spPr>
          <a:xfrm>
            <a:off x="7088155" y="3114676"/>
            <a:ext cx="4265645" cy="176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du projet cette année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Lancement d’un nouveau projet l’année suivante.</a:t>
            </a: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7745A86-50EB-E094-0952-D0A05DC1FA0F}"/>
              </a:ext>
            </a:extLst>
          </p:cNvPr>
          <p:cNvCxnSpPr>
            <a:cxnSpLocks/>
          </p:cNvCxnSpPr>
          <p:nvPr/>
        </p:nvCxnSpPr>
        <p:spPr>
          <a:xfrm>
            <a:off x="6072733" y="2334886"/>
            <a:ext cx="0" cy="3041866"/>
          </a:xfrm>
          <a:prstGeom prst="line">
            <a:avLst/>
          </a:prstGeom>
          <a:ln w="41275">
            <a:solidFill>
              <a:srgbClr val="F9B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6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0B29A-CA29-7373-A40E-4DAA00C7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F69099-4E6A-DF9E-4ABB-3FEEC03CF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498F61-5566-EDF1-AC59-C164B90C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15B84-C8EC-03C8-54E7-73B2919AA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60B88E-67A0-454E-9329-631CB0B53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885CE7-833E-0D89-6768-D3A6C11B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1EAE33-BCC0-78CF-2C8E-E5413EFFB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C98FBF-3EB0-9BB0-B65D-7D37B7A3F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52D7BE-6A67-8A98-D4DC-B5A872154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41254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AF066A1-0509-617F-22D9-C2442D0294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116" y="2396181"/>
            <a:ext cx="1154922" cy="1154922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627BB601-54D2-9738-7154-7803127B6C6C}"/>
              </a:ext>
            </a:extLst>
          </p:cNvPr>
          <p:cNvSpPr txBox="1">
            <a:spLocks/>
          </p:cNvSpPr>
          <p:nvPr/>
        </p:nvSpPr>
        <p:spPr>
          <a:xfrm>
            <a:off x="802777" y="3732900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Bilan du stage</a:t>
            </a:r>
          </a:p>
        </p:txBody>
      </p:sp>
    </p:spTree>
    <p:extLst>
      <p:ext uri="{BB962C8B-B14F-4D97-AF65-F5344CB8AC3E}">
        <p14:creationId xmlns:p14="http://schemas.microsoft.com/office/powerpoint/2010/main" val="127696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0B29A-CA29-7373-A40E-4DAA00C7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F69099-4E6A-DF9E-4ABB-3FEEC03CF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498F61-5566-EDF1-AC59-C164B90C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15B84-C8EC-03C8-54E7-73B2919AA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60B88E-67A0-454E-9329-631CB0B53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885CE7-833E-0D89-6768-D3A6C11B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1EAE33-BCC0-78CF-2C8E-E5413EFFB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C98FBF-3EB0-9BB0-B65D-7D37B7A3F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52D7BE-6A67-8A98-D4DC-B5A872154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41254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5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7C24A-4292-1C2A-1C77-8BFB2F36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444"/>
            <a:ext cx="10515600" cy="1719556"/>
          </a:xfrm>
        </p:spPr>
        <p:txBody>
          <a:bodyPr/>
          <a:lstStyle/>
          <a:p>
            <a:pPr algn="ctr"/>
            <a:r>
              <a:rPr lang="fr-FR" sz="5400" dirty="0"/>
              <a:t>Merci de votre écoute</a:t>
            </a:r>
            <a:br>
              <a:rPr lang="fr-FR" sz="5400" dirty="0"/>
            </a:br>
            <a:r>
              <a:rPr lang="fr-FR" sz="3200" dirty="0"/>
              <a:t>Avez-vous des questions?</a:t>
            </a:r>
            <a:r>
              <a:rPr lang="fr-FR" sz="54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B377DF-C038-DD12-C0D3-D5B96464D0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57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FABE1-25B1-DF7E-1534-A9F96211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Souce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8A9178-4CC2-18C6-89AC-BEE4100C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39" y="1825625"/>
            <a:ext cx="11231217" cy="4530726"/>
          </a:xfrm>
        </p:spPr>
        <p:txBody>
          <a:bodyPr/>
          <a:lstStyle/>
          <a:p>
            <a:r>
              <a:rPr lang="en-US" dirty="0" err="1"/>
              <a:t>Freepik</a:t>
            </a:r>
            <a:r>
              <a:rPr lang="en-US" dirty="0"/>
              <a:t>. tire icons. &lt;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https://www.flaticon.com/free-icons/tir</a:t>
            </a:r>
            <a:r>
              <a:rPr lang="en-US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r>
              <a:rPr lang="en-US" dirty="0"/>
              <a:t>.</a:t>
            </a:r>
          </a:p>
          <a:p>
            <a:r>
              <a:rPr lang="en-US" dirty="0" err="1"/>
              <a:t>Freepik</a:t>
            </a:r>
            <a:r>
              <a:rPr lang="en-US" dirty="0"/>
              <a:t>. </a:t>
            </a:r>
            <a:r>
              <a:rPr lang="en-US" dirty="0" err="1"/>
              <a:t>rfid</a:t>
            </a:r>
            <a:r>
              <a:rPr lang="en-US" dirty="0"/>
              <a:t> icons. &lt;</a:t>
            </a:r>
            <a:r>
              <a:rPr lang="en-US" u="sng" dirty="0"/>
              <a:t>https://www.flaticon.com/free-icons/rfid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r>
              <a:rPr lang="en-US" dirty="0"/>
              <a:t>.</a:t>
            </a:r>
          </a:p>
          <a:p>
            <a:r>
              <a:rPr lang="en-US" dirty="0" err="1"/>
              <a:t>Freepik</a:t>
            </a:r>
            <a:r>
              <a:rPr lang="en-US" dirty="0"/>
              <a:t>. Location icons. &lt;</a:t>
            </a:r>
            <a:r>
              <a:rPr lang="en-US" u="sng" dirty="0"/>
              <a:t>https://www.flaticon.com/free-icons/location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Bharat Icons. Path icons. &lt;</a:t>
            </a:r>
            <a:r>
              <a:rPr lang="en-US" u="sng" dirty="0"/>
              <a:t>https://www.flaticon.com/free-icons/path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Freepik</a:t>
            </a:r>
            <a:r>
              <a:rPr lang="en-US" dirty="0"/>
              <a:t>. Software development icons. &lt;</a:t>
            </a:r>
            <a:r>
              <a:rPr lang="en-US" u="sng" dirty="0"/>
              <a:t>https://www.flaticon.com/free-icons/software-development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Kiranshastry</a:t>
            </a:r>
            <a:r>
              <a:rPr lang="en-US" dirty="0"/>
              <a:t>. List icons. &lt;</a:t>
            </a:r>
            <a:r>
              <a:rPr lang="en-US" u="sng" dirty="0"/>
              <a:t>https://www.flaticon.com/free-icons/list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Freepik</a:t>
            </a:r>
            <a:r>
              <a:rPr lang="en-US" dirty="0"/>
              <a:t>. Context icons &lt;</a:t>
            </a:r>
            <a:r>
              <a:rPr lang="en-US" u="sng" dirty="0"/>
              <a:t>https://www.flaticon.com/free-icons/context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Talha </a:t>
            </a:r>
            <a:r>
              <a:rPr lang="en-US" dirty="0" err="1"/>
              <a:t>Dogar</a:t>
            </a:r>
            <a:r>
              <a:rPr lang="en-US" dirty="0"/>
              <a:t>. Possibility icons &lt;</a:t>
            </a:r>
            <a:r>
              <a:rPr lang="en-US" u="sng" dirty="0"/>
              <a:t>https://www.flaticon.com/free-icons/possibility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Freepik</a:t>
            </a:r>
            <a:r>
              <a:rPr lang="en-US" dirty="0"/>
              <a:t>. Concept icons &lt;https://www.flaticon.com/free-icons/concept&gt; - </a:t>
            </a:r>
            <a:r>
              <a:rPr lang="en-US" dirty="0" err="1"/>
              <a:t>Flaticon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136416-40C8-B6EC-F07B-58201BD32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00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134B9-AF6F-6BDA-6B37-662897E7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825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Cadre du stage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D935AC-5260-6403-BEE3-ECF36BAAF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3C7323-0A17-5579-F424-E714C5114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258ADA-1577-5E20-44F1-6A7262F3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7B2AA0-6C07-2874-FE07-1CCEE775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5466E7-2535-1BD5-5747-9E7D72DD9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E263675-7E62-0551-2AC6-9A75CA6EB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37D9AD-4441-7EAC-7F23-CF79C6F55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5FBD03-1D02-958F-9839-F042C517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24" y="59396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56D3818-9504-DEA3-4AB8-92100342A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63" y="2233320"/>
            <a:ext cx="1164274" cy="1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1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134B9-AF6F-6BDA-6B37-662897E7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Elsys</a:t>
            </a:r>
            <a:r>
              <a:rPr lang="fr-FR" dirty="0"/>
              <a:t> Design (1/3)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70A694E-5F7D-3DD6-BA8C-942D86292A39}"/>
              </a:ext>
            </a:extLst>
          </p:cNvPr>
          <p:cNvSpPr txBox="1">
            <a:spLocks/>
          </p:cNvSpPr>
          <p:nvPr/>
        </p:nvSpPr>
        <p:spPr>
          <a:xfrm>
            <a:off x="2088159" y="1638072"/>
            <a:ext cx="7122954" cy="2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Elsys</a:t>
            </a:r>
            <a:r>
              <a:rPr lang="fr-FR" sz="1800" dirty="0"/>
              <a:t> </a:t>
            </a:r>
            <a:r>
              <a:rPr lang="fr-FR" sz="1800" dirty="0" err="1"/>
              <a:t>Deisgn</a:t>
            </a:r>
            <a:r>
              <a:rPr lang="fr-FR" sz="1800" dirty="0"/>
              <a:t> est une société d’ingénierie appartenant au groupe </a:t>
            </a:r>
            <a:r>
              <a:rPr lang="fr-FR" sz="1800" dirty="0" err="1"/>
              <a:t>Advans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700 ingénieurs dans 11 implantations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Spécialisée dans la conception des systèmes embarqués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Impliquée dans divers domaines comme l’aérospatiale, l’automobile, la défense, l’énergie, le ferroviaire, l’IoT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5CDDBD-71E8-57D7-0C65-4938F941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77" y="3971538"/>
            <a:ext cx="4138918" cy="206945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D935AC-5260-6403-BEE3-ECF36BAAF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3C7323-0A17-5579-F424-E714C5114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258ADA-1577-5E20-44F1-6A7262F3D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7B2AA0-6C07-2874-FE07-1CCEE7752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5466E7-2535-1BD5-5747-9E7D72DD9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E263675-7E62-0551-2AC6-9A75CA6E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37D9AD-4441-7EAC-7F23-CF79C6F55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5FBD03-1D02-958F-9839-F042C51743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9" y="41255"/>
            <a:ext cx="499746" cy="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9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AE38C6-256B-B422-B389-6AEB213D0EC1}"/>
              </a:ext>
            </a:extLst>
          </p:cNvPr>
          <p:cNvSpPr txBox="1">
            <a:spLocks/>
          </p:cNvSpPr>
          <p:nvPr/>
        </p:nvSpPr>
        <p:spPr>
          <a:xfrm>
            <a:off x="2432106" y="1668718"/>
            <a:ext cx="405258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Base roulante à roues holonomes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FEAA35-3DBF-4C23-9A09-A5F56C3A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(2/3)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0547F1-5F7C-6EC9-9AA1-A1558076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411" y="1382963"/>
            <a:ext cx="2250389" cy="13264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7069B5-F8A3-AC99-704C-1E26376C6FB6}"/>
              </a:ext>
            </a:extLst>
          </p:cNvPr>
          <p:cNvSpPr txBox="1"/>
          <p:nvPr/>
        </p:nvSpPr>
        <p:spPr>
          <a:xfrm>
            <a:off x="2432106" y="1466143"/>
            <a:ext cx="40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Début du projet en 2019: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B6A5A8-2830-B801-0E77-7DF1A4E641ED}"/>
              </a:ext>
            </a:extLst>
          </p:cNvPr>
          <p:cNvSpPr txBox="1"/>
          <p:nvPr/>
        </p:nvSpPr>
        <p:spPr>
          <a:xfrm>
            <a:off x="2432106" y="2506591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Suite en 2020, puis 2021: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FA7185-2B73-E605-7F96-ED22E19D1CCC}"/>
              </a:ext>
            </a:extLst>
          </p:cNvPr>
          <p:cNvSpPr txBox="1">
            <a:spLocks/>
          </p:cNvSpPr>
          <p:nvPr/>
        </p:nvSpPr>
        <p:spPr>
          <a:xfrm>
            <a:off x="2432106" y="2786671"/>
            <a:ext cx="4950205" cy="148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800" dirty="0"/>
              <a:t>quipe de 3 stagiaires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Robot de surveillance basés sur 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Projet réussi mais ne correspond finalement pas aux ambitions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D789102-DE1B-F8FF-7613-FEA43875D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EDEB34B-E571-5D9E-99A7-C6D7DE602FBB}"/>
              </a:ext>
            </a:extLst>
          </p:cNvPr>
          <p:cNvSpPr txBox="1"/>
          <p:nvPr/>
        </p:nvSpPr>
        <p:spPr>
          <a:xfrm>
            <a:off x="2432106" y="4546904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Stage 2022: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3000B3F-9FCD-D35B-0824-7615A5E7E258}"/>
              </a:ext>
            </a:extLst>
          </p:cNvPr>
          <p:cNvSpPr txBox="1">
            <a:spLocks/>
          </p:cNvSpPr>
          <p:nvPr/>
        </p:nvSpPr>
        <p:spPr>
          <a:xfrm>
            <a:off x="2432106" y="4916236"/>
            <a:ext cx="4257943" cy="90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Robot de </a:t>
            </a:r>
            <a:r>
              <a:rPr lang="fr-FR" sz="1800" b="1" dirty="0">
                <a:solidFill>
                  <a:srgbClr val="F9B63B"/>
                </a:solidFill>
              </a:rPr>
              <a:t>surveillance autonome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Contrainte de non-utilisation de ROS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6F3B20-2C3E-BB4F-07AC-CC695E25D257}"/>
              </a:ext>
            </a:extLst>
          </p:cNvPr>
          <p:cNvSpPr txBox="1"/>
          <p:nvPr/>
        </p:nvSpPr>
        <p:spPr>
          <a:xfrm>
            <a:off x="8202313" y="2700845"/>
            <a:ext cx="405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Base roulante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E85F84-C63D-44D5-5BDE-2189B2FE9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482033-1822-DE05-6D81-6E4DD169E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978E76-3EDD-2CD9-FBB9-55E40D783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26E58C5-5B18-7D0F-7C68-28BA45B1F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0E48538-5756-592D-132E-53E9C16C0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1906CD-D5C7-5C5D-8BAE-F0368CC11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D4F6643-F90D-F706-01FC-3A71612FE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42325C6-6948-F189-E5BD-B8BA9FA6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33AB47E-5730-5272-A774-116CE301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206A9C3-BCAC-E5B2-ED7C-081F8196C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F103124-4E8E-5D89-7598-A16F1E09B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0323223-AC5B-F606-EA0F-05CA9D953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25F4270-85C8-205A-3B86-E546E1E475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16A5C11-8F46-F8C7-05FA-5FAB05148F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9" y="41255"/>
            <a:ext cx="499746" cy="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249F3-03D8-977F-725C-88DCB0F3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(3/3)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02F89-2EFB-7D8F-BA0C-DDE97CE97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07EB507-1A79-A579-F790-07B3ACB9E8F8}"/>
              </a:ext>
            </a:extLst>
          </p:cNvPr>
          <p:cNvSpPr txBox="1">
            <a:spLocks/>
          </p:cNvSpPr>
          <p:nvPr/>
        </p:nvSpPr>
        <p:spPr>
          <a:xfrm>
            <a:off x="2020804" y="4543173"/>
            <a:ext cx="2110743" cy="81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Un ingénieur logiciel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81CD9F2-005E-6735-2DC4-05E917098576}"/>
              </a:ext>
            </a:extLst>
          </p:cNvPr>
          <p:cNvSpPr txBox="1">
            <a:spLocks/>
          </p:cNvSpPr>
          <p:nvPr/>
        </p:nvSpPr>
        <p:spPr>
          <a:xfrm>
            <a:off x="1481850" y="3565294"/>
            <a:ext cx="1668827" cy="71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Un ingénieur FPGA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4E13562-4F79-7DC9-B9DC-A4E76C8D7A46}"/>
              </a:ext>
            </a:extLst>
          </p:cNvPr>
          <p:cNvSpPr txBox="1">
            <a:spLocks/>
          </p:cNvSpPr>
          <p:nvPr/>
        </p:nvSpPr>
        <p:spPr>
          <a:xfrm>
            <a:off x="1700291" y="2500994"/>
            <a:ext cx="2241371" cy="71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Un ingénieur hardware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5E72E95-51CA-6EAB-9643-9A33C0B1EFDF}"/>
              </a:ext>
            </a:extLst>
          </p:cNvPr>
          <p:cNvCxnSpPr>
            <a:cxnSpLocks/>
          </p:cNvCxnSpPr>
          <p:nvPr/>
        </p:nvCxnSpPr>
        <p:spPr>
          <a:xfrm>
            <a:off x="5264212" y="1901609"/>
            <a:ext cx="0" cy="4051426"/>
          </a:xfrm>
          <a:prstGeom prst="line">
            <a:avLst/>
          </a:prstGeom>
          <a:ln w="41275">
            <a:solidFill>
              <a:srgbClr val="F9B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1138E772-F8BD-3893-2A39-0D6DFC2501E7}"/>
              </a:ext>
            </a:extLst>
          </p:cNvPr>
          <p:cNvSpPr txBox="1">
            <a:spLocks/>
          </p:cNvSpPr>
          <p:nvPr/>
        </p:nvSpPr>
        <p:spPr>
          <a:xfrm>
            <a:off x="838200" y="1499192"/>
            <a:ext cx="340567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b="1" u="sng" dirty="0"/>
              <a:t>3 Stagiaires spécialisés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B8ABFAF-482B-15DF-10F6-EE3AA3D4CAC3}"/>
              </a:ext>
            </a:extLst>
          </p:cNvPr>
          <p:cNvSpPr txBox="1">
            <a:spLocks/>
          </p:cNvSpPr>
          <p:nvPr/>
        </p:nvSpPr>
        <p:spPr>
          <a:xfrm>
            <a:off x="6532862" y="1499192"/>
            <a:ext cx="340567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b="1" u="sng" dirty="0"/>
              <a:t>Outils de gestion de projet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A611B4D-82C4-913B-CF14-4416A7EA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36" y="3603113"/>
            <a:ext cx="644153" cy="644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3659CD-D6FA-0A11-4D90-B83AB6F4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50" y="2576634"/>
            <a:ext cx="644153" cy="64415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8B0EC78-D3F7-B900-D608-847D9C63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50" y="4629594"/>
            <a:ext cx="644153" cy="6441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4943857-E1CE-40C4-DC64-A312E0C298C7}"/>
              </a:ext>
            </a:extLst>
          </p:cNvPr>
          <p:cNvSpPr/>
          <p:nvPr/>
        </p:nvSpPr>
        <p:spPr>
          <a:xfrm>
            <a:off x="1481850" y="4580994"/>
            <a:ext cx="2459812" cy="762365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CC45241-CCD2-CD39-F8E1-258CA441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35" y="2378899"/>
            <a:ext cx="1096542" cy="12232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D28491B-2CCF-8E8A-C02F-68F7C9941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99" y="3708207"/>
            <a:ext cx="1096541" cy="10965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1810130-071B-63CE-8C8E-13A4A9AC2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754" y="5037823"/>
            <a:ext cx="1096541" cy="109654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B0B25A9-0B98-0F4F-64C0-DA5BDD7A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64" y="5066347"/>
            <a:ext cx="1096542" cy="1096542"/>
          </a:xfrm>
          <a:prstGeom prst="rect">
            <a:avLst/>
          </a:prstGeom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81F7650-C1D7-895F-5101-F6189C0AA084}"/>
              </a:ext>
            </a:extLst>
          </p:cNvPr>
          <p:cNvSpPr txBox="1">
            <a:spLocks/>
          </p:cNvSpPr>
          <p:nvPr/>
        </p:nvSpPr>
        <p:spPr>
          <a:xfrm>
            <a:off x="8112874" y="3927322"/>
            <a:ext cx="2241371" cy="65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diagrams.net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FCEE6010-D211-5DA7-666F-DA74BDC5854C}"/>
              </a:ext>
            </a:extLst>
          </p:cNvPr>
          <p:cNvSpPr txBox="1">
            <a:spLocks/>
          </p:cNvSpPr>
          <p:nvPr/>
        </p:nvSpPr>
        <p:spPr>
          <a:xfrm>
            <a:off x="6257375" y="2672580"/>
            <a:ext cx="2241371" cy="65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 err="1"/>
              <a:t>GanttProject</a:t>
            </a:r>
            <a:endParaRPr lang="fr-FR" sz="180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7C3BF7AE-C143-6EA4-A92F-4FE13B1EDF09}"/>
              </a:ext>
            </a:extLst>
          </p:cNvPr>
          <p:cNvSpPr txBox="1">
            <a:spLocks/>
          </p:cNvSpPr>
          <p:nvPr/>
        </p:nvSpPr>
        <p:spPr>
          <a:xfrm>
            <a:off x="6146108" y="5304600"/>
            <a:ext cx="2241371" cy="65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Git et </a:t>
            </a:r>
            <a:r>
              <a:rPr lang="fr-FR" sz="1800" dirty="0" err="1"/>
              <a:t>Github</a:t>
            </a:r>
            <a:endParaRPr lang="fr-FR" sz="1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E3F4815-FDA0-9607-4B15-1A26DEE88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FB9720-5A45-DC9A-EEFC-BF1ABFDE0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2143A83-3F94-74B7-F444-BDC53F1A0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41FF87E-765D-C4C1-5447-A03EC3795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CBA98C2-7B0C-64A0-C299-B75AF3865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45F534-2BF2-320B-403D-925F120C0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315101A-F2C6-5F8F-D419-DBC587DFFB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A241E0A-DEB2-BC21-4006-29DC626F34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DAFFF84-E24D-367A-7516-75AE742CF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BD9212-DC9D-5843-DEBE-239F43486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9ABCD95-15E3-B7E2-5A0F-CFE1F7632E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94683D6-FD9D-2ECD-BC40-92466FA8C3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BDFD182-C8FF-D03C-6011-6C5EBA3A70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9BF1222-E9FF-A521-1A34-08B40555BE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9" y="41255"/>
            <a:ext cx="499746" cy="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9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66F1D-FA7F-FA44-12A7-6F80E00AB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7D73FC-F29C-4D0B-9AD3-1D8ADC9B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C2DABA-426B-5A38-51E2-FC1DB006B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6B6607-4CAB-BA03-D7FF-BC7055F3D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068CB1-8038-DF07-862F-38BDAF257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AF98CC-4B64-99DE-082B-D850DC38A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A93EBB-B530-0D00-CC64-934A825C4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18362E3-E96B-7D1B-B51C-228D23966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357A7BC-0D46-5140-C0DC-2AABA34FB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30" y="2041911"/>
            <a:ext cx="1521339" cy="1521339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DB4A0065-CD19-D31F-274E-94559D83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255317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 (1/5)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4228079-B745-F9EF-ECB5-95D9DDBA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650" y="2228297"/>
            <a:ext cx="4265645" cy="3174214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déplacer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Détection d’alertes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situer dans un espace donné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 en autonomie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l’infraction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viter les obstacles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Autonome en énergie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66F1D-FA7F-FA44-12A7-6F80E00AB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7D73FC-F29C-4D0B-9AD3-1D8ADC9B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C2DABA-426B-5A38-51E2-FC1DB006B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6B6607-4CAB-BA03-D7FF-BC7055F3D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068CB1-8038-DF07-862F-38BDAF257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AF98CC-4B64-99DE-082B-D850DC38A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A93EBB-B530-0D00-CC64-934A825C4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18362E3-E96B-7D1B-B51C-228D23966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</a:t>
            </a:r>
            <a:r>
              <a:rPr lang="fr-FR" dirty="0" err="1"/>
              <a:t>utiliisées</a:t>
            </a:r>
            <a:r>
              <a:rPr lang="fr-FR" dirty="0"/>
              <a:t> (2/5)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4228079-B745-F9EF-ECB5-95D9DDBA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650" y="2228297"/>
            <a:ext cx="3851246" cy="3174214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déplacer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Détection d’alertes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situer dans un espace donné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 en autonomie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l’infraction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viter les obstacles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Autonome en énergie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0E5F92E-1BDB-C279-918E-B609051BDA87}"/>
              </a:ext>
            </a:extLst>
          </p:cNvPr>
          <p:cNvCxnSpPr>
            <a:cxnSpLocks/>
          </p:cNvCxnSpPr>
          <p:nvPr/>
        </p:nvCxnSpPr>
        <p:spPr>
          <a:xfrm>
            <a:off x="4222896" y="2562417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CC32AF95-7F15-98D5-B5B2-C7FB4E95D3F1}"/>
              </a:ext>
            </a:extLst>
          </p:cNvPr>
          <p:cNvCxnSpPr>
            <a:cxnSpLocks/>
          </p:cNvCxnSpPr>
          <p:nvPr/>
        </p:nvCxnSpPr>
        <p:spPr>
          <a:xfrm>
            <a:off x="4222896" y="2982146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B23C2C7-85E1-F6F2-02BF-3135F47A920F}"/>
              </a:ext>
            </a:extLst>
          </p:cNvPr>
          <p:cNvCxnSpPr>
            <a:cxnSpLocks/>
          </p:cNvCxnSpPr>
          <p:nvPr/>
        </p:nvCxnSpPr>
        <p:spPr>
          <a:xfrm>
            <a:off x="4222896" y="3419910"/>
            <a:ext cx="582350" cy="9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CADFD61-FD03-11CC-9F2D-BA2D3408ABBA}"/>
              </a:ext>
            </a:extLst>
          </p:cNvPr>
          <p:cNvCxnSpPr>
            <a:cxnSpLocks/>
          </p:cNvCxnSpPr>
          <p:nvPr/>
        </p:nvCxnSpPr>
        <p:spPr>
          <a:xfrm>
            <a:off x="4222896" y="3857048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3D8C156-BC1B-1A2D-B5A7-D384D4899107}"/>
              </a:ext>
            </a:extLst>
          </p:cNvPr>
          <p:cNvCxnSpPr>
            <a:cxnSpLocks/>
          </p:cNvCxnSpPr>
          <p:nvPr/>
        </p:nvCxnSpPr>
        <p:spPr>
          <a:xfrm>
            <a:off x="4222896" y="4300336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0AEAEB-6230-C742-8C74-3EF41CA895BF}"/>
              </a:ext>
            </a:extLst>
          </p:cNvPr>
          <p:cNvCxnSpPr>
            <a:cxnSpLocks/>
          </p:cNvCxnSpPr>
          <p:nvPr/>
        </p:nvCxnSpPr>
        <p:spPr>
          <a:xfrm>
            <a:off x="4222896" y="4695877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48FE5AD-0D11-2DB4-95CD-BD2C111F99F7}"/>
              </a:ext>
            </a:extLst>
          </p:cNvPr>
          <p:cNvCxnSpPr>
            <a:cxnSpLocks/>
          </p:cNvCxnSpPr>
          <p:nvPr/>
        </p:nvCxnSpPr>
        <p:spPr>
          <a:xfrm>
            <a:off x="4222896" y="5139022"/>
            <a:ext cx="582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5F2F66E-8B13-6E85-C6E5-084F8BF97F04}"/>
              </a:ext>
            </a:extLst>
          </p:cNvPr>
          <p:cNvSpPr txBox="1">
            <a:spLocks/>
          </p:cNvSpPr>
          <p:nvPr/>
        </p:nvSpPr>
        <p:spPr>
          <a:xfrm>
            <a:off x="4903839" y="2228296"/>
            <a:ext cx="3851246" cy="34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 roulante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Balise, détecteur de mouvement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Odométrie, IMU, RFID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Dijkstra, RFID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GSM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Ultrasons</a:t>
            </a: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Station de charge, alerte batterie</a:t>
            </a:r>
            <a:b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8C307B6-EA83-6FE9-CAE7-91CA8F3CA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064FB3FD-AA82-327F-827C-7B9DBC5E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61" y="1688538"/>
            <a:ext cx="3954126" cy="378232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0274146-6300-8DF9-C2FB-F93BE1E9AC52}"/>
              </a:ext>
            </a:extLst>
          </p:cNvPr>
          <p:cNvSpPr/>
          <p:nvPr/>
        </p:nvSpPr>
        <p:spPr>
          <a:xfrm>
            <a:off x="4917613" y="2313655"/>
            <a:ext cx="3582748" cy="1735831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FE793D-D629-6382-5983-6B86197A8D78}"/>
              </a:ext>
            </a:extLst>
          </p:cNvPr>
          <p:cNvSpPr txBox="1"/>
          <p:nvPr/>
        </p:nvSpPr>
        <p:spPr>
          <a:xfrm>
            <a:off x="9295762" y="5139022"/>
            <a:ext cx="236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Carte des locaux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89ACFB8-6BD7-146D-1BA9-6775B7F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A22D60E-C70D-AA5F-EED3-44D9928CE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6ECDE34-7FD9-92F1-18F3-30729F903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E9BFED7-3025-CBEB-79F3-C18B2CA5A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66818FF-0A29-419B-3418-E13E9BCF5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D60473D-605C-D3CE-7D32-56F652FDA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045F139-29AC-5242-4895-11605A77E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22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F8D90D31-0E82-441F-979D-5CA5121051FF}" vid="{6756C6E6-5B85-46E8-8880-4CDFF9CDDAE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</TotalTime>
  <Words>822</Words>
  <Application>Microsoft Office PowerPoint</Application>
  <PresentationFormat>Grand écran</PresentationFormat>
  <Paragraphs>183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Wingdings</vt:lpstr>
      <vt:lpstr>Thème1</vt:lpstr>
      <vt:lpstr>Présentation du projet de fin d’études</vt:lpstr>
      <vt:lpstr>Sommaire</vt:lpstr>
      <vt:lpstr>Cadre du stage</vt:lpstr>
      <vt:lpstr>Elsys Design (1/3)</vt:lpstr>
      <vt:lpstr>Contexte (2/3)</vt:lpstr>
      <vt:lpstr>Organisation (3/3)</vt:lpstr>
      <vt:lpstr>Conception</vt:lpstr>
      <vt:lpstr>Technologies utilisées (1/5)</vt:lpstr>
      <vt:lpstr>Technologies utiliisées (2/5)</vt:lpstr>
      <vt:lpstr>Répartition des tâches (3/5)</vt:lpstr>
      <vt:lpstr>Répartition des tâches (4/5)</vt:lpstr>
      <vt:lpstr>Cible (5/5)</vt:lpstr>
      <vt:lpstr>Architecture logicielle</vt:lpstr>
      <vt:lpstr>Point de départ (1/3)</vt:lpstr>
      <vt:lpstr>Contrôle du robot (2/3)</vt:lpstr>
      <vt:lpstr>L’outil manuel debug (3/3)</vt:lpstr>
      <vt:lpstr>Localisation</vt:lpstr>
      <vt:lpstr>Principe (1/2)</vt:lpstr>
      <vt:lpstr>Simulations (2/2)</vt:lpstr>
      <vt:lpstr>Navigation</vt:lpstr>
      <vt:lpstr>Logiciel (1/3)</vt:lpstr>
      <vt:lpstr>Fonctionnalités intégrées (2/3)</vt:lpstr>
      <vt:lpstr>Logiciel (3/3)</vt:lpstr>
      <vt:lpstr>Suite du projet</vt:lpstr>
      <vt:lpstr>Suite du projet</vt:lpstr>
      <vt:lpstr>Bilan du stage</vt:lpstr>
      <vt:lpstr>Bilan du stage</vt:lpstr>
      <vt:lpstr>Merci de votre écoute Avez-vous des questions? </vt:lpstr>
      <vt:lpstr>Souce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d’avancement du 01/04/2022</dc:title>
  <dc:creator>Isabelle Van Leeuwen</dc:creator>
  <cp:lastModifiedBy>Lenny Laffargue</cp:lastModifiedBy>
  <cp:revision>14</cp:revision>
  <dcterms:created xsi:type="dcterms:W3CDTF">2022-04-01T08:34:25Z</dcterms:created>
  <dcterms:modified xsi:type="dcterms:W3CDTF">2022-09-06T14:14:51Z</dcterms:modified>
</cp:coreProperties>
</file>